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e67acdb445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e67acdb445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e67acdb445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e67acdb445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e67acdb445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e67acdb445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67acdb445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e67acdb445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67acdb445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e67acdb445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67acdb445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e67acdb445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e67acdb445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e67acdb445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e67acdb445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e67acdb445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e67acdb445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e67acdb445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67acdb445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e67acdb445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4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jpg"/><Relationship Id="rId4" Type="http://schemas.openxmlformats.org/officeDocument/2006/relationships/image" Target="../media/image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Presentation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Anmol Dash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Model</a:t>
            </a:r>
            <a:endParaRPr/>
          </a:p>
        </p:txBody>
      </p:sp>
      <p:sp>
        <p:nvSpPr>
          <p:cNvPr id="153" name="Google Shape;153;p22"/>
          <p:cNvSpPr txBox="1"/>
          <p:nvPr>
            <p:ph idx="1" type="body"/>
          </p:nvPr>
        </p:nvSpPr>
        <p:spPr>
          <a:xfrm>
            <a:off x="311700" y="1229875"/>
            <a:ext cx="62604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Tensorflow(Keras) Functional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2 processing layers for each input(thermal image and weather data)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5 hidden layers after concatenation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Batch size = 64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Validation Split = .2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koss= Mean absolute error, optimizer=Adam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Final accuracy </a:t>
            </a:r>
            <a:r>
              <a:rPr lang="en"/>
              <a:t>around 91%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Highest was 92.5%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MSE was 48.67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Used the same features as before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Very similar model overall to the LCL one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Both models can be used to predict meteorological information with basic data </a:t>
            </a:r>
            <a:endParaRPr/>
          </a:p>
        </p:txBody>
      </p:sp>
      <p:pic>
        <p:nvPicPr>
          <p:cNvPr id="154" name="Google Shape;15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2100" y="260025"/>
            <a:ext cx="2267100" cy="24258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listening!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my project?</a:t>
            </a:r>
            <a:endParaRPr/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311700" y="1229875"/>
            <a:ext cx="58353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4734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200"/>
              <a:t>See what can be found from ASOS station data</a:t>
            </a:r>
            <a:endParaRPr sz="2200"/>
          </a:p>
          <a:p>
            <a:pPr indent="-34734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200"/>
              <a:t>Try to find the connection between regular images and thermal images- could we interconvert the two without the thermal data, just the dates/times? With meteorological data?</a:t>
            </a:r>
            <a:endParaRPr sz="2200"/>
          </a:p>
          <a:p>
            <a:pPr indent="-34734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200"/>
              <a:t>Can we find anything else from the thermal images and corresponding data?</a:t>
            </a:r>
            <a:endParaRPr sz="2200"/>
          </a:p>
          <a:p>
            <a:pPr indent="-34734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200"/>
              <a:t>What else can we </a:t>
            </a:r>
            <a:r>
              <a:rPr lang="en" sz="2200"/>
              <a:t>predict</a:t>
            </a:r>
            <a:r>
              <a:rPr lang="en" sz="2200"/>
              <a:t> using machine learning?</a:t>
            </a:r>
            <a:endParaRPr sz="2200"/>
          </a:p>
        </p:txBody>
      </p:sp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7899" y="292725"/>
            <a:ext cx="3206102" cy="194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311700" y="3124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CCL/LCL and solar irradiance?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311700" y="1020775"/>
            <a:ext cx="6420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3693" lvl="0" marL="457200" rtl="0" algn="l">
              <a:spcBef>
                <a:spcPts val="0"/>
              </a:spcBef>
              <a:spcAft>
                <a:spcPts val="0"/>
              </a:spcAft>
              <a:buSzPts val="1813"/>
              <a:buChar char="●"/>
            </a:pPr>
            <a:r>
              <a:rPr lang="en" sz="1812"/>
              <a:t>LCL(Lifting Condensation Level)</a:t>
            </a:r>
            <a:endParaRPr sz="1812"/>
          </a:p>
          <a:p>
            <a:pPr indent="-343693" lvl="1" marL="914400" rtl="0" algn="l">
              <a:spcBef>
                <a:spcPts val="0"/>
              </a:spcBef>
              <a:spcAft>
                <a:spcPts val="0"/>
              </a:spcAft>
              <a:buSzPts val="1813"/>
              <a:buChar char="○"/>
            </a:pPr>
            <a:r>
              <a:rPr lang="en" sz="1812"/>
              <a:t>Requires lifting of the air parcel</a:t>
            </a:r>
            <a:endParaRPr sz="1812"/>
          </a:p>
          <a:p>
            <a:pPr indent="-335438" lvl="1" marL="914400" rtl="0" algn="l">
              <a:spcBef>
                <a:spcPts val="0"/>
              </a:spcBef>
              <a:spcAft>
                <a:spcPts val="0"/>
              </a:spcAft>
              <a:buSzPts val="1683"/>
              <a:buChar char="○"/>
            </a:pPr>
            <a:r>
              <a:rPr lang="en" sz="1682"/>
              <a:t>Height at which the relative humidity of an air parcel reaches 100%.</a:t>
            </a:r>
            <a:endParaRPr sz="1682"/>
          </a:p>
          <a:p>
            <a:pPr indent="-335438" lvl="1" marL="914400" rtl="0" algn="l">
              <a:spcBef>
                <a:spcPts val="0"/>
              </a:spcBef>
              <a:spcAft>
                <a:spcPts val="0"/>
              </a:spcAft>
              <a:buSzPts val="1683"/>
              <a:buChar char="○"/>
            </a:pPr>
            <a:r>
              <a:rPr lang="en" sz="1682"/>
              <a:t>Can be used to estimate the height of a cloud base</a:t>
            </a:r>
            <a:endParaRPr sz="1682"/>
          </a:p>
          <a:p>
            <a:pPr indent="-335438" lvl="1" marL="914400" rtl="0" algn="l">
              <a:spcBef>
                <a:spcPts val="0"/>
              </a:spcBef>
              <a:spcAft>
                <a:spcPts val="0"/>
              </a:spcAft>
              <a:buSzPts val="1683"/>
              <a:buChar char="○"/>
            </a:pPr>
            <a:r>
              <a:rPr lang="en" sz="1682"/>
              <a:t>Specifically, the LCL Pressure and Temperature were calculated</a:t>
            </a:r>
            <a:endParaRPr sz="1682"/>
          </a:p>
          <a:p>
            <a:pPr indent="-343693" lvl="0" marL="457200" rtl="0" algn="l">
              <a:spcBef>
                <a:spcPts val="0"/>
              </a:spcBef>
              <a:spcAft>
                <a:spcPts val="0"/>
              </a:spcAft>
              <a:buSzPts val="1813"/>
              <a:buChar char="●"/>
            </a:pPr>
            <a:r>
              <a:rPr lang="en" sz="1812"/>
              <a:t>Solar irradiance</a:t>
            </a:r>
            <a:endParaRPr sz="1812"/>
          </a:p>
          <a:p>
            <a:pPr indent="-343693" lvl="1" marL="914400" rtl="0" algn="l">
              <a:spcBef>
                <a:spcPts val="0"/>
              </a:spcBef>
              <a:spcAft>
                <a:spcPts val="0"/>
              </a:spcAft>
              <a:buSzPts val="1813"/>
              <a:buChar char="○"/>
            </a:pPr>
            <a:r>
              <a:rPr lang="en" sz="1812"/>
              <a:t>Output of light energy from the total disk of the sun</a:t>
            </a:r>
            <a:endParaRPr sz="1812"/>
          </a:p>
          <a:p>
            <a:pPr indent="-343693" lvl="1" marL="914400" rtl="0" algn="l">
              <a:spcBef>
                <a:spcPts val="0"/>
              </a:spcBef>
              <a:spcAft>
                <a:spcPts val="0"/>
              </a:spcAft>
              <a:buSzPts val="1813"/>
              <a:buChar char="○"/>
            </a:pPr>
            <a:r>
              <a:rPr lang="en" sz="1812"/>
              <a:t>Global irradiance is the total amount</a:t>
            </a:r>
            <a:endParaRPr sz="1812"/>
          </a:p>
          <a:p>
            <a:pPr indent="-343693" lvl="1" marL="914400" rtl="0" algn="l">
              <a:spcBef>
                <a:spcPts val="0"/>
              </a:spcBef>
              <a:spcAft>
                <a:spcPts val="0"/>
              </a:spcAft>
              <a:buSzPts val="1813"/>
              <a:buChar char="○"/>
            </a:pPr>
            <a:r>
              <a:rPr lang="en" sz="1812"/>
              <a:t>Net irradiance is the amount that actually reaches the surface</a:t>
            </a:r>
            <a:endParaRPr sz="1812"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4275" y="1519350"/>
            <a:ext cx="2859725" cy="94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</a:t>
            </a:r>
            <a:endParaRPr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311700" y="1229875"/>
            <a:ext cx="59190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ASOS(Automated Surface Observation Systems) Data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Two datasets, both taken near Argonne(O’Hare)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Larger one from 2010-2020(100k entries),</a:t>
            </a:r>
            <a:endParaRPr/>
          </a:p>
          <a:p>
            <a:pPr indent="-304164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Hourly Visibility</a:t>
            </a:r>
            <a:endParaRPr/>
          </a:p>
          <a:p>
            <a:pPr indent="-304164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Hourly Wind Speed and Direction</a:t>
            </a:r>
            <a:endParaRPr/>
          </a:p>
          <a:p>
            <a:pPr indent="-304164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Hourly Sea Level Pressure</a:t>
            </a:r>
            <a:endParaRPr/>
          </a:p>
          <a:p>
            <a:pPr indent="-304164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Relative Humidity</a:t>
            </a:r>
            <a:endParaRPr/>
          </a:p>
          <a:p>
            <a:pPr indent="-304164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Hourly Wet Bulb Temperature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MOBOTIX Data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Pictures taken hourly from 4/15 to 4/25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Corresponding thermal and regular images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Corresponding temperature arrays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Solar irradiance data taken hourly from 4/15 to 4/25 using the pyrometer at the lab.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2200" y="611250"/>
            <a:ext cx="3721802" cy="1395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5750" y="2092253"/>
            <a:ext cx="3721800" cy="16142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Techniques</a:t>
            </a:r>
            <a:endParaRPr/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311700" y="1229875"/>
            <a:ext cx="58632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87191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700"/>
              <a:t>Pytorch</a:t>
            </a:r>
            <a:endParaRPr sz="2700"/>
          </a:p>
          <a:p>
            <a:pPr indent="-363696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300"/>
              <a:t>Used to link the images(thermal and regular)</a:t>
            </a:r>
            <a:endParaRPr sz="2300"/>
          </a:p>
          <a:p>
            <a:pPr indent="-363696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300"/>
              <a:t>Test a neural network to create </a:t>
            </a:r>
            <a:endParaRPr sz="2300"/>
          </a:p>
          <a:p>
            <a:pPr indent="-387191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700"/>
              <a:t>Tensorflow(new)</a:t>
            </a:r>
            <a:endParaRPr sz="2700"/>
          </a:p>
          <a:p>
            <a:pPr indent="-387191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700"/>
              <a:t>Used to link ASOS data and temperature arrays </a:t>
            </a:r>
            <a:endParaRPr sz="2700"/>
          </a:p>
          <a:p>
            <a:pPr indent="-387191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700"/>
              <a:t>Did not use LGTM model</a:t>
            </a:r>
            <a:endParaRPr sz="2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4984" y="1657350"/>
            <a:ext cx="3039017" cy="60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Thermal imaging</a:t>
            </a:r>
            <a:endParaRPr/>
          </a:p>
        </p:txBody>
      </p:sp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311700" y="1229875"/>
            <a:ext cx="56124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Using date and image, tried to generate an approximation of the corresponding thermal image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Array of 252x336 temperature values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Largely unsuccessful- no way to re-engineer the thermal image from the actual image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Even with added meteorological factors, there was no correlation that could be determined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Used Pytorch</a:t>
            </a:r>
            <a:endParaRPr/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1725" y="910175"/>
            <a:ext cx="2918274" cy="225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LCL Calculation</a:t>
            </a:r>
            <a:endParaRPr/>
          </a:p>
        </p:txBody>
      </p:sp>
      <p:sp>
        <p:nvSpPr>
          <p:cNvPr id="128" name="Google Shape;128;p19"/>
          <p:cNvSpPr txBox="1"/>
          <p:nvPr>
            <p:ph idx="1" type="body"/>
          </p:nvPr>
        </p:nvSpPr>
        <p:spPr>
          <a:xfrm>
            <a:off x="311700" y="1229875"/>
            <a:ext cx="55287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600"/>
              <a:t>Created image out of thermal CSVs(over period from 4/15-4/21) this year to determine which temperatures correspond to which parts of the image</a:t>
            </a:r>
            <a:endParaRPr sz="1600"/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600"/>
              <a:t>Used Keras Functional model to use thermal csv inputs </a:t>
            </a:r>
            <a:endParaRPr sz="1600"/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600"/>
              <a:t>Without thermal image data, LCL Pressure cannot be calculated </a:t>
            </a:r>
            <a:endParaRPr sz="1600"/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600"/>
              <a:t>Thermal image data interferes with LCL Temperature calculation(only need Sea Level Pressure, humidity,and Wet Bulb Temperature)</a:t>
            </a:r>
            <a:endParaRPr sz="1600"/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600"/>
              <a:t>Specific areas of the thermal image rarely aid in calculation of LCL-  whole image needed)</a:t>
            </a:r>
            <a:endParaRPr sz="1600"/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600"/>
              <a:t>Accuracy for both reaches 99%</a:t>
            </a:r>
            <a:endParaRPr sz="1600"/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600"/>
              <a:t>Created code for plugin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4950" y="186050"/>
            <a:ext cx="1461025" cy="1861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225" y="2132673"/>
            <a:ext cx="1677276" cy="1669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 rotWithShape="1">
          <a:blip r:embed="rId5">
            <a:alphaModFix/>
          </a:blip>
          <a:srcRect b="0" l="0" r="32705" t="0"/>
          <a:stretch/>
        </p:blipFill>
        <p:spPr>
          <a:xfrm>
            <a:off x="7315988" y="304315"/>
            <a:ext cx="1743362" cy="162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Solar Irradiance Data</a:t>
            </a:r>
            <a:endParaRPr/>
          </a:p>
        </p:txBody>
      </p:sp>
      <p:sp>
        <p:nvSpPr>
          <p:cNvPr id="137" name="Google Shape;137;p20"/>
          <p:cNvSpPr txBox="1"/>
          <p:nvPr>
            <p:ph idx="1" type="body"/>
          </p:nvPr>
        </p:nvSpPr>
        <p:spPr>
          <a:xfrm>
            <a:off x="311700" y="1229875"/>
            <a:ext cx="61017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Taken from pyrometer at Argonne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Hourly data over the same period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Relevant </a:t>
            </a:r>
            <a:r>
              <a:rPr lang="en"/>
              <a:t>features</a:t>
            </a:r>
            <a:r>
              <a:rPr lang="en"/>
              <a:t> were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Wind Speed/Direction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Air Temperature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Relative Humidity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Sigma Direction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Dew Point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Barometer Pressure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Precipitation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types of irradiance measured were global and net</a:t>
            </a:r>
            <a:endParaRPr/>
          </a:p>
        </p:txBody>
      </p:sp>
      <p:pic>
        <p:nvPicPr>
          <p:cNvPr id="138" name="Google Shape;13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8436" y="492875"/>
            <a:ext cx="1722164" cy="140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/>
          <p:cNvPicPr preferRelativeResize="0"/>
          <p:nvPr/>
        </p:nvPicPr>
        <p:blipFill rotWithShape="1">
          <a:blip r:embed="rId4">
            <a:alphaModFix/>
          </a:blip>
          <a:srcRect b="0" l="0" r="49816" t="-5119"/>
          <a:stretch/>
        </p:blipFill>
        <p:spPr>
          <a:xfrm>
            <a:off x="6147614" y="1894425"/>
            <a:ext cx="2568262" cy="201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</a:t>
            </a:r>
            <a:r>
              <a:rPr lang="en"/>
              <a:t> Learning models</a:t>
            </a:r>
            <a:endParaRPr/>
          </a:p>
        </p:txBody>
      </p:sp>
      <p:sp>
        <p:nvSpPr>
          <p:cNvPr id="145" name="Google Shape;145;p21"/>
          <p:cNvSpPr txBox="1"/>
          <p:nvPr>
            <p:ph idx="1" type="body"/>
          </p:nvPr>
        </p:nvSpPr>
        <p:spPr>
          <a:xfrm>
            <a:off x="311700" y="1229875"/>
            <a:ext cx="5085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Pytorch Model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6 hidden layers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.01 explained variance score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2876.4 MSE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SGD optimizer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.0001 = learning rate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Same for global radiance and net radiance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With the exception of the final parameters, no other tensorflow model architectures worked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1625" y="120125"/>
            <a:ext cx="2032650" cy="204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2365" y="2241275"/>
            <a:ext cx="3603909" cy="204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